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7" r:id="rId17"/>
    <p:sldId id="278" r:id="rId18"/>
    <p:sldId id="279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1"/>
  </p:normalViewPr>
  <p:slideViewPr>
    <p:cSldViewPr snapToGrid="0" snapToObjects="1">
      <p:cViewPr varScale="1">
        <p:scale>
          <a:sx n="104" d="100"/>
          <a:sy n="104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3573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5388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9037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387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5988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2882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736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500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0783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4847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374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67B307C-C515-CE4C-825D-F2A41F4907EA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7D88FB8-FFFE-8B4F-B158-3B4463B85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326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FEB89C-1F26-AD47-9FF4-CDF4B0F65F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532285"/>
            <a:ext cx="8991600" cy="5793429"/>
          </a:xfrm>
        </p:spPr>
        <p:txBody>
          <a:bodyPr>
            <a:normAutofit/>
          </a:bodyPr>
          <a:lstStyle/>
          <a:p>
            <a:r>
              <a:rPr lang="ru-RU" b="1" dirty="0">
                <a:latin typeface="Cambria Math" panose="02040503050406030204" pitchFamily="18" charset="0"/>
                <a:ea typeface="Cambria Math" panose="02040503050406030204" pitchFamily="18" charset="0"/>
              </a:rPr>
              <a:t>Клиент: </a:t>
            </a:r>
            <a:r>
              <a:rPr lang="ru-RU" b="1" dirty="0">
                <a:solidFill>
                  <a:srgbClr val="00206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Омега</a:t>
            </a:r>
            <a:br>
              <a:rPr lang="ru-RU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ru-R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Категории: </a:t>
            </a:r>
            <a:r>
              <a:rPr lang="ru-RU" sz="2800" cap="none" dirty="0">
                <a:latin typeface="Cambria Math" panose="02040503050406030204" pitchFamily="18" charset="0"/>
                <a:ea typeface="Cambria Math" panose="02040503050406030204" pitchFamily="18" charset="0"/>
              </a:rPr>
              <a:t>потребительское кредитование</a:t>
            </a:r>
            <a:br>
              <a:rPr lang="ru-RU" sz="28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ru-R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Период для анализа: </a:t>
            </a:r>
            <a:r>
              <a:rPr lang="ru-RU" sz="2800" cap="none" dirty="0">
                <a:latin typeface="Cambria Math" panose="02040503050406030204" pitchFamily="18" charset="0"/>
                <a:ea typeface="Cambria Math" panose="02040503050406030204" pitchFamily="18" charset="0"/>
              </a:rPr>
              <a:t>янв. – авг. 2020</a:t>
            </a:r>
            <a:br>
              <a:rPr lang="ru-RU" sz="28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ru-RU" sz="2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Цель клиента: </a:t>
            </a:r>
            <a:r>
              <a:rPr lang="ru-RU" sz="2800" cap="none" dirty="0">
                <a:latin typeface="Cambria Math" panose="02040503050406030204" pitchFamily="18" charset="0"/>
                <a:ea typeface="Cambria Math" panose="02040503050406030204" pitchFamily="18" charset="0"/>
              </a:rPr>
              <a:t>получать больше целевых визитов по меньшей стоимости</a:t>
            </a:r>
            <a:endParaRPr lang="ru-RU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089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B3A1E0F-30B0-8B4F-8CED-83670A29C032}"/>
              </a:ext>
            </a:extLst>
          </p:cNvPr>
          <p:cNvPicPr/>
          <p:nvPr/>
        </p:nvPicPr>
        <p:blipFill rotWithShape="1">
          <a:blip r:embed="rId2"/>
          <a:srcRect t="1209" r="998"/>
          <a:stretch/>
        </p:blipFill>
        <p:spPr>
          <a:xfrm>
            <a:off x="1431682" y="520470"/>
            <a:ext cx="9328635" cy="581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921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CCC7459-BC37-D247-890C-7E59433A0675}"/>
              </a:ext>
            </a:extLst>
          </p:cNvPr>
          <p:cNvPicPr/>
          <p:nvPr/>
        </p:nvPicPr>
        <p:blipFill rotWithShape="1">
          <a:blip r:embed="rId2"/>
          <a:srcRect l="1368"/>
          <a:stretch/>
        </p:blipFill>
        <p:spPr>
          <a:xfrm>
            <a:off x="1507523" y="725496"/>
            <a:ext cx="9305981" cy="540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70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4FDAFB-785C-1844-BC89-3FC0D2AF8D9A}"/>
              </a:ext>
            </a:extLst>
          </p:cNvPr>
          <p:cNvSpPr txBox="1"/>
          <p:nvPr/>
        </p:nvSpPr>
        <p:spPr>
          <a:xfrm>
            <a:off x="1140940" y="1443841"/>
            <a:ext cx="9910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Из данных графиков видно, что с января по июнь процент конверсии очень низок. В период с июня по август ситуация улучшилась. </a:t>
            </a:r>
          </a:p>
          <a:p>
            <a:pPr algn="ctr"/>
            <a:r>
              <a:rPr lang="ru-RU" sz="2800" dirty="0"/>
              <a:t>Далее представлено наглядное сравнение процента конверсии в зависимости от типа устройства, на которое транслируется реклама (данные по типу запроса </a:t>
            </a:r>
            <a:r>
              <a:rPr lang="en-US" sz="2800" dirty="0"/>
              <a:t>Brand </a:t>
            </a:r>
            <a:r>
              <a:rPr lang="en-US" sz="2800" dirty="0" err="1"/>
              <a:t>и</a:t>
            </a:r>
            <a:r>
              <a:rPr lang="ru-RU" sz="2800" dirty="0"/>
              <a:t> </a:t>
            </a:r>
            <a:r>
              <a:rPr lang="en-US" sz="2800" dirty="0"/>
              <a:t>Competitor </a:t>
            </a:r>
            <a:r>
              <a:rPr lang="ru-RU" sz="2800" dirty="0"/>
              <a:t>заметно отличаются – на мобильных устройствах показатель выше, а вот по типу запроса </a:t>
            </a:r>
            <a:r>
              <a:rPr lang="en-US" sz="2800" dirty="0"/>
              <a:t>Other</a:t>
            </a:r>
            <a:r>
              <a:rPr lang="ru-RU" sz="2800" dirty="0"/>
              <a:t> - данные отличаются незначительно):</a:t>
            </a:r>
          </a:p>
        </p:txBody>
      </p:sp>
    </p:spTree>
    <p:extLst>
      <p:ext uri="{BB962C8B-B14F-4D97-AF65-F5344CB8AC3E}">
        <p14:creationId xmlns:p14="http://schemas.microsoft.com/office/powerpoint/2010/main" val="2282387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9733BE9-E6A6-6945-8B50-F7F8A51FC4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64983" y="832867"/>
            <a:ext cx="9862034" cy="519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57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8E99664-8FC1-C142-B083-6E5D6A7A73E2}"/>
              </a:ext>
            </a:extLst>
          </p:cNvPr>
          <p:cNvPicPr/>
          <p:nvPr/>
        </p:nvPicPr>
        <p:blipFill rotWithShape="1">
          <a:blip r:embed="rId2"/>
          <a:srcRect t="2730"/>
          <a:stretch/>
        </p:blipFill>
        <p:spPr>
          <a:xfrm>
            <a:off x="1283401" y="1004450"/>
            <a:ext cx="9625197" cy="484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37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24D8B04-BDE3-9141-8A34-2EC34B92CD5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53084" y="893282"/>
            <a:ext cx="8285831" cy="507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155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5EBC0-A014-2448-AD75-CBDD028447AD}"/>
              </a:ext>
            </a:extLst>
          </p:cNvPr>
          <p:cNvSpPr txBox="1"/>
          <p:nvPr/>
        </p:nvSpPr>
        <p:spPr>
          <a:xfrm>
            <a:off x="943232" y="2305615"/>
            <a:ext cx="103055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Были проанализированы все компании при использовании типа площадки </a:t>
            </a:r>
            <a:r>
              <a:rPr lang="en-US" sz="2800" dirty="0"/>
              <a:t>Search</a:t>
            </a:r>
            <a:r>
              <a:rPr lang="ru-RU" sz="2800" dirty="0"/>
              <a:t>, тип </a:t>
            </a:r>
            <a:r>
              <a:rPr lang="ru-RU" sz="2800" dirty="0" err="1"/>
              <a:t>таргетинга</a:t>
            </a:r>
            <a:r>
              <a:rPr lang="ru-RU" sz="2800" dirty="0"/>
              <a:t> – </a:t>
            </a:r>
            <a:r>
              <a:rPr lang="en-US" sz="2800" dirty="0"/>
              <a:t>Phrase </a:t>
            </a:r>
            <a:r>
              <a:rPr lang="ru-RU" sz="2800" dirty="0"/>
              <a:t>на выявление самой низкой и самой высокой цены цели</a:t>
            </a:r>
            <a:r>
              <a:rPr lang="en-US" sz="2800" dirty="0"/>
              <a:t> </a:t>
            </a:r>
            <a:r>
              <a:rPr lang="ru-RU" sz="2800" dirty="0"/>
              <a:t>для различного типа устройств, а также соответствующий этим данным тип запроса и процент конверсии. Данные представлены в табличном виде:</a:t>
            </a:r>
          </a:p>
        </p:txBody>
      </p:sp>
    </p:spTree>
    <p:extLst>
      <p:ext uri="{BB962C8B-B14F-4D97-AF65-F5344CB8AC3E}">
        <p14:creationId xmlns:p14="http://schemas.microsoft.com/office/powerpoint/2010/main" val="2679342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E5FB996-A0D3-8B48-AA0C-CF1189F2D4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10"/>
          <a:stretch/>
        </p:blipFill>
        <p:spPr>
          <a:xfrm>
            <a:off x="0" y="609946"/>
            <a:ext cx="6040647" cy="343517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D91F010-29E5-F341-ADCF-FF9D9C7A2C32}"/>
              </a:ext>
            </a:extLst>
          </p:cNvPr>
          <p:cNvSpPr/>
          <p:nvPr/>
        </p:nvSpPr>
        <p:spPr>
          <a:xfrm>
            <a:off x="4318686" y="148281"/>
            <a:ext cx="35546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Search / Phrase / Desktop</a:t>
            </a:r>
            <a:r>
              <a:rPr lang="ru-RU" sz="2400" dirty="0"/>
              <a:t>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1EC7DF-C4AE-5E42-A8AA-6CB3AFF48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647" y="3262183"/>
            <a:ext cx="6050253" cy="332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573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D91F010-29E5-F341-ADCF-FF9D9C7A2C32}"/>
              </a:ext>
            </a:extLst>
          </p:cNvPr>
          <p:cNvSpPr/>
          <p:nvPr/>
        </p:nvSpPr>
        <p:spPr>
          <a:xfrm>
            <a:off x="4318686" y="148281"/>
            <a:ext cx="340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Search / Phrase / Mobile</a:t>
            </a:r>
            <a:r>
              <a:rPr lang="ru-RU" sz="2400" dirty="0"/>
              <a:t>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22F261-43CA-6B46-9FA9-1CAE8E006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92" y="609946"/>
            <a:ext cx="5835224" cy="345549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47730E-04A7-1C45-825D-45BE6E7B8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8316" y="3286897"/>
            <a:ext cx="6210592" cy="342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187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C76E33-BC1E-594B-8480-0CBCC892766A}"/>
              </a:ext>
            </a:extLst>
          </p:cNvPr>
          <p:cNvSpPr txBox="1"/>
          <p:nvPr/>
        </p:nvSpPr>
        <p:spPr>
          <a:xfrm>
            <a:off x="1153297" y="320456"/>
            <a:ext cx="9885405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Все компании-конкуренты (кроме Зета) используют рекламу на площадке </a:t>
            </a:r>
            <a:r>
              <a:rPr lang="en-US" sz="2000" dirty="0"/>
              <a:t>Networks</a:t>
            </a:r>
            <a:r>
              <a:rPr lang="ru-RU" sz="2000" dirty="0"/>
              <a:t>, но коэффициент конверсий, полученный данным образом достаточно низкий (менее 1%). Тем не менее, клики переходят в конверсии, а значит на эту площадку стоит обратить внимание.</a:t>
            </a:r>
          </a:p>
          <a:p>
            <a:endParaRPr lang="ru-RU" sz="2000" dirty="0"/>
          </a:p>
          <a:p>
            <a:r>
              <a:rPr lang="ru-RU" sz="2000" dirty="0"/>
              <a:t>Также компания Омега не использует тип объявлений </a:t>
            </a:r>
            <a:r>
              <a:rPr lang="en-US" sz="2000" dirty="0" err="1"/>
              <a:t>mcbanner</a:t>
            </a:r>
            <a:r>
              <a:rPr lang="ru-RU" sz="2000" dirty="0"/>
              <a:t>. У некоторых конкурентов объявления представлены и в таком виде и они также способствуют конверсии.</a:t>
            </a:r>
          </a:p>
          <a:p>
            <a:endParaRPr lang="ru-RU" sz="2000" dirty="0"/>
          </a:p>
          <a:p>
            <a:r>
              <a:rPr lang="ru-RU" sz="2000" dirty="0"/>
              <a:t>В таблице с данными приведены следующие расчеты:</a:t>
            </a:r>
          </a:p>
          <a:p>
            <a:r>
              <a:rPr lang="en-US" sz="2000" dirty="0"/>
              <a:t>CTR, % -</a:t>
            </a:r>
            <a:r>
              <a:rPr lang="ru-RU" sz="2000" dirty="0"/>
              <a:t> </a:t>
            </a:r>
            <a:r>
              <a:rPr lang="en-US" sz="2000" dirty="0"/>
              <a:t>Click Through Rate</a:t>
            </a:r>
            <a:r>
              <a:rPr lang="ru-RU" sz="2000" dirty="0"/>
              <a:t>, какая доля людей, из увидевших объявление, кликнула по нему.</a:t>
            </a:r>
          </a:p>
          <a:p>
            <a:r>
              <a:rPr lang="ru-RU" sz="2000" dirty="0"/>
              <a:t>	</a:t>
            </a:r>
            <a:r>
              <a:rPr lang="ru-RU" sz="2000" i="1" dirty="0"/>
              <a:t>          С</a:t>
            </a:r>
            <a:r>
              <a:rPr lang="en" sz="2000" i="1" dirty="0"/>
              <a:t>TR = (</a:t>
            </a:r>
            <a:r>
              <a:rPr lang="ru-RU" sz="2000" i="1" dirty="0"/>
              <a:t>количество кликов / количество показов) х 100%</a:t>
            </a:r>
            <a:endParaRPr lang="en-US" sz="2000" dirty="0"/>
          </a:p>
          <a:p>
            <a:r>
              <a:rPr lang="en-US" sz="2000" dirty="0"/>
              <a:t>CR, % - Conversion Rate</a:t>
            </a:r>
            <a:r>
              <a:rPr lang="ru-RU" sz="2000" dirty="0"/>
              <a:t>, количество людей, перешедших на сайт и выполнивших конверсию.</a:t>
            </a:r>
          </a:p>
          <a:p>
            <a:r>
              <a:rPr lang="ru-RU" sz="2000" dirty="0"/>
              <a:t>	      </a:t>
            </a:r>
            <a:r>
              <a:rPr lang="en" sz="2000" i="1" dirty="0"/>
              <a:t>CR = (</a:t>
            </a:r>
            <a:r>
              <a:rPr lang="ru-RU" sz="2000" i="1" dirty="0"/>
              <a:t>Количество конверсий / количество посетителей) х 100%</a:t>
            </a:r>
            <a:endParaRPr lang="en-US" sz="2000" dirty="0"/>
          </a:p>
          <a:p>
            <a:r>
              <a:rPr lang="en-US" sz="2000" dirty="0"/>
              <a:t>CPC – </a:t>
            </a:r>
            <a:r>
              <a:rPr lang="ru-RU" sz="2000" dirty="0"/>
              <a:t>С</a:t>
            </a:r>
            <a:r>
              <a:rPr lang="en" sz="2000" dirty="0" err="1"/>
              <a:t>ost</a:t>
            </a:r>
            <a:r>
              <a:rPr lang="en" sz="2000" dirty="0"/>
              <a:t> per Click</a:t>
            </a:r>
            <a:r>
              <a:rPr lang="ru-RU" sz="2000" dirty="0"/>
              <a:t>, стоимость клика по рекламному объявлению.</a:t>
            </a:r>
          </a:p>
          <a:p>
            <a:r>
              <a:rPr lang="ru-RU" sz="2000" dirty="0"/>
              <a:t>	    </a:t>
            </a:r>
            <a:r>
              <a:rPr lang="en" sz="2000" i="1" dirty="0"/>
              <a:t>CPC = </a:t>
            </a:r>
            <a:r>
              <a:rPr lang="ru-RU" sz="2000" i="1" dirty="0"/>
              <a:t>стоимость размещения рекламы / количество кликов</a:t>
            </a:r>
            <a:endParaRPr lang="en-US" sz="2000" dirty="0"/>
          </a:p>
          <a:p>
            <a:r>
              <a:rPr lang="ru-RU" sz="2000" dirty="0"/>
              <a:t>Цена цели – стоимость одной конверсии (</a:t>
            </a:r>
            <a:r>
              <a:rPr lang="ru-RU" sz="2000" i="1" dirty="0"/>
              <a:t>стоимости затрат/количество конверсий</a:t>
            </a:r>
            <a:r>
              <a:rPr lang="ru-RU" sz="2000" dirty="0"/>
              <a:t>)</a:t>
            </a:r>
          </a:p>
          <a:p>
            <a:r>
              <a:rPr lang="ru-RU" sz="2000" dirty="0"/>
              <a:t>Конверсия, %  - </a:t>
            </a:r>
            <a:r>
              <a:rPr lang="ru-RU" sz="2000" i="1" dirty="0"/>
              <a:t>(количество конверсий/количество показов) х 100%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40757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E3DAAB1-52C6-DC45-B28D-3F594187D196}"/>
              </a:ext>
            </a:extLst>
          </p:cNvPr>
          <p:cNvSpPr txBox="1"/>
          <p:nvPr/>
        </p:nvSpPr>
        <p:spPr>
          <a:xfrm>
            <a:off x="893805" y="98854"/>
            <a:ext cx="10404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Анализ рекламной кампании Клиента показал, что для рекламы потребительского кредитования не используется тип площадки </a:t>
            </a:r>
            <a:r>
              <a:rPr lang="en-US" sz="2400" dirty="0"/>
              <a:t>Networks</a:t>
            </a:r>
            <a:r>
              <a:rPr lang="ru-RU" sz="2400" dirty="0"/>
              <a:t>, ни для каких типов девайсов и типов объявлений. </a:t>
            </a:r>
            <a:r>
              <a:rPr lang="en-US" sz="2400" dirty="0"/>
              <a:t> </a:t>
            </a:r>
            <a:endParaRPr lang="ru-RU" sz="24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C1FA94-F30D-A745-BEDA-CF757C6374F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43358" y="1299183"/>
            <a:ext cx="9905283" cy="175293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09FA99F-D308-E64B-A436-DEB6E974C2C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43358" y="3429000"/>
            <a:ext cx="9905283" cy="316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93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9EF1C8C-CAE5-B744-8154-9B4DA01D724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58456" y="1563130"/>
            <a:ext cx="9275088" cy="373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082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BFF4A84-1CCF-2A40-8593-1D922D7321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07095" y="580768"/>
            <a:ext cx="8977810" cy="521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773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8CD029-666C-2D44-AE0E-5985E0AF1A11}"/>
              </a:ext>
            </a:extLst>
          </p:cNvPr>
          <p:cNvSpPr txBox="1"/>
          <p:nvPr/>
        </p:nvSpPr>
        <p:spPr>
          <a:xfrm>
            <a:off x="1470455" y="1828800"/>
            <a:ext cx="94529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Далее был проанализирован тип площадки </a:t>
            </a:r>
            <a:r>
              <a:rPr lang="en-US" sz="2800" dirty="0"/>
              <a:t>Search</a:t>
            </a:r>
            <a:r>
              <a:rPr lang="ru-RU" sz="2800" dirty="0"/>
              <a:t>, отдельно для разного типа девайсов (</a:t>
            </a:r>
            <a:r>
              <a:rPr lang="en-US" sz="2800" dirty="0"/>
              <a:t>Desktop/Mobile), </a:t>
            </a:r>
            <a:r>
              <a:rPr lang="ru-RU" sz="2800" dirty="0"/>
              <a:t>а также для разного типа запросов (</a:t>
            </a:r>
            <a:r>
              <a:rPr lang="en-US" sz="2800" dirty="0"/>
              <a:t>Brand/ Competitor/ Other). </a:t>
            </a:r>
            <a:r>
              <a:rPr lang="ru-RU" sz="2800" dirty="0"/>
              <a:t>Тип </a:t>
            </a:r>
            <a:r>
              <a:rPr lang="ru-RU" sz="2800" dirty="0" err="1"/>
              <a:t>таргетинга</a:t>
            </a:r>
            <a:r>
              <a:rPr lang="ru-RU" sz="2800" dirty="0"/>
              <a:t> – </a:t>
            </a:r>
            <a:r>
              <a:rPr lang="en-US" sz="2800" dirty="0"/>
              <a:t>Phrase</a:t>
            </a:r>
            <a:r>
              <a:rPr lang="ru-RU" sz="2800" dirty="0"/>
              <a:t>. Для анализа использовались данные по показам, кликам и конверсии. Результаты представлены на следующих графиках:</a:t>
            </a:r>
          </a:p>
        </p:txBody>
      </p:sp>
    </p:spTree>
    <p:extLst>
      <p:ext uri="{BB962C8B-B14F-4D97-AF65-F5344CB8AC3E}">
        <p14:creationId xmlns:p14="http://schemas.microsoft.com/office/powerpoint/2010/main" val="3294235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FFAAB28-666D-934F-BAF8-5C22C8805CD4}"/>
              </a:ext>
            </a:extLst>
          </p:cNvPr>
          <p:cNvPicPr/>
          <p:nvPr/>
        </p:nvPicPr>
        <p:blipFill rotWithShape="1">
          <a:blip r:embed="rId2"/>
          <a:srcRect l="1076"/>
          <a:stretch/>
        </p:blipFill>
        <p:spPr>
          <a:xfrm>
            <a:off x="1198605" y="541927"/>
            <a:ext cx="9902507" cy="577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226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9AD46A6-EF18-754E-B13B-9EFCDD48FCCD}"/>
              </a:ext>
            </a:extLst>
          </p:cNvPr>
          <p:cNvPicPr/>
          <p:nvPr/>
        </p:nvPicPr>
        <p:blipFill rotWithShape="1">
          <a:blip r:embed="rId2"/>
          <a:srcRect r="1097"/>
          <a:stretch/>
        </p:blipFill>
        <p:spPr>
          <a:xfrm>
            <a:off x="1028700" y="580768"/>
            <a:ext cx="10134599" cy="569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24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43E25E4-F836-EB4E-BF57-B6426B67981D}"/>
              </a:ext>
            </a:extLst>
          </p:cNvPr>
          <p:cNvPicPr/>
          <p:nvPr/>
        </p:nvPicPr>
        <p:blipFill rotWithShape="1">
          <a:blip r:embed="rId2"/>
          <a:srcRect l="1918" r="1166"/>
          <a:stretch/>
        </p:blipFill>
        <p:spPr>
          <a:xfrm>
            <a:off x="1087395" y="747584"/>
            <a:ext cx="10095470" cy="536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916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21888C9-698A-E445-9CFA-66AE7A79FA03}"/>
              </a:ext>
            </a:extLst>
          </p:cNvPr>
          <p:cNvPicPr/>
          <p:nvPr/>
        </p:nvPicPr>
        <p:blipFill rotWithShape="1">
          <a:blip r:embed="rId2"/>
          <a:srcRect l="624"/>
          <a:stretch/>
        </p:blipFill>
        <p:spPr>
          <a:xfrm>
            <a:off x="1165654" y="795870"/>
            <a:ext cx="9860691" cy="526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060630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Посылка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{24847966-9A76-8940-8881-F199127ACB08}tf10001120</Template>
  <TotalTime>1417</TotalTime>
  <Words>422</Words>
  <Application>Microsoft Macintosh PowerPoint</Application>
  <PresentationFormat>Широкоэкранный</PresentationFormat>
  <Paragraphs>21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5" baseType="lpstr">
      <vt:lpstr>Arial</vt:lpstr>
      <vt:lpstr>Calibri</vt:lpstr>
      <vt:lpstr>Cambria Math</vt:lpstr>
      <vt:lpstr>Corbel</vt:lpstr>
      <vt:lpstr>Gill Sans MT</vt:lpstr>
      <vt:lpstr>Посылка</vt:lpstr>
      <vt:lpstr>Клиент: Омега Категории: потребительское кредитование Период для анализа: янв. – авг. 2020 Цель клиента: получать больше целевых визитов по меньшей стоимости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12</cp:revision>
  <dcterms:created xsi:type="dcterms:W3CDTF">2021-06-13T18:58:38Z</dcterms:created>
  <dcterms:modified xsi:type="dcterms:W3CDTF">2021-06-14T18:35:39Z</dcterms:modified>
</cp:coreProperties>
</file>

<file path=docProps/thumbnail.jpeg>
</file>